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58" r:id="rId7"/>
    <p:sldId id="267" r:id="rId8"/>
    <p:sldId id="268" r:id="rId9"/>
    <p:sldId id="269" r:id="rId10"/>
    <p:sldId id="270" r:id="rId11"/>
    <p:sldId id="266" r:id="rId12"/>
    <p:sldId id="265" r:id="rId13"/>
    <p:sldId id="259" r:id="rId14"/>
    <p:sldId id="260" r:id="rId15"/>
    <p:sldId id="26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75ED2-40E2-4862-8F39-879197A57693}" type="datetimeFigureOut">
              <a:rPr lang="en-US" smtClean="0"/>
              <a:pPr/>
              <a:t>4/19/2023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084C0-F4AD-4A38-84D0-06237ECF84B4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</a:rPr>
              <a:t>HAZARD  AND</a:t>
            </a:r>
            <a:br>
              <a:rPr lang="en-US" altLang="zh-TW" b="1" dirty="0">
                <a:solidFill>
                  <a:schemeClr val="accent2"/>
                </a:solidFill>
              </a:rPr>
            </a:br>
            <a:r>
              <a:rPr lang="en-US" altLang="zh-TW" b="1" dirty="0">
                <a:solidFill>
                  <a:schemeClr val="accent2"/>
                </a:solidFill>
              </a:rPr>
              <a:t>OPERABILITY  STUDY (HAZOP)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61048"/>
            <a:ext cx="6400800" cy="1752600"/>
          </a:xfrm>
        </p:spPr>
        <p:txBody>
          <a:bodyPr/>
          <a:lstStyle/>
          <a:p>
            <a:r>
              <a:rPr lang="en-US" dirty="0"/>
              <a:t>UNIT-IV</a:t>
            </a: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3B785-8DCD-4EAA-B1B4-5CBEEAD1E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5CA8F1-199D-4ABE-AC81-440FF19FA3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937" t="19724" r="37471" b="37319"/>
          <a:stretch/>
        </p:blipFill>
        <p:spPr>
          <a:xfrm>
            <a:off x="179512" y="274638"/>
            <a:ext cx="8964488" cy="5962674"/>
          </a:xfrm>
        </p:spPr>
      </p:pic>
    </p:spTree>
    <p:extLst>
      <p:ext uri="{BB962C8B-B14F-4D97-AF65-F5344CB8AC3E}">
        <p14:creationId xmlns:p14="http://schemas.microsoft.com/office/powerpoint/2010/main" val="3283621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E63D9-0CEE-4108-8A1B-8A2DB93B7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Conducting </a:t>
            </a:r>
            <a:r>
              <a:rPr lang="en-IN" dirty="0" err="1">
                <a:solidFill>
                  <a:srgbClr val="C00000"/>
                </a:solidFill>
              </a:rPr>
              <a:t>Hazop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1420F7-5437-4038-99F4-9C2EB2A236EA}"/>
              </a:ext>
            </a:extLst>
          </p:cNvPr>
          <p:cNvSpPr txBox="1"/>
          <p:nvPr/>
        </p:nvSpPr>
        <p:spPr>
          <a:xfrm>
            <a:off x="644622" y="1448469"/>
            <a:ext cx="82296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Node – Identification </a:t>
            </a:r>
          </a:p>
          <a:p>
            <a:r>
              <a:rPr lang="en-IN" sz="3200" dirty="0"/>
              <a:t>Individual PID into small nodes</a:t>
            </a:r>
          </a:p>
          <a:p>
            <a:endParaRPr lang="en-IN" sz="3200" dirty="0"/>
          </a:p>
          <a:p>
            <a:r>
              <a:rPr lang="en-IN" sz="3200" dirty="0"/>
              <a:t>If the design intention and process function changes, then a separate node should be identified</a:t>
            </a:r>
          </a:p>
          <a:p>
            <a:endParaRPr lang="en-IN" sz="3200" dirty="0"/>
          </a:p>
          <a:p>
            <a:r>
              <a:rPr lang="en-IN" sz="3200" dirty="0"/>
              <a:t>Identify the process deviation – nodewise</a:t>
            </a:r>
          </a:p>
          <a:p>
            <a:r>
              <a:rPr lang="en-IN" sz="3200" dirty="0" err="1"/>
              <a:t>Guideword+process</a:t>
            </a:r>
            <a:r>
              <a:rPr lang="en-IN" sz="3200" dirty="0"/>
              <a:t> parameter</a:t>
            </a:r>
          </a:p>
          <a:p>
            <a:r>
              <a:rPr lang="en-IN" sz="3200" dirty="0"/>
              <a:t>Combining, various deviations are noted</a:t>
            </a:r>
          </a:p>
        </p:txBody>
      </p:sp>
    </p:spTree>
    <p:extLst>
      <p:ext uri="{BB962C8B-B14F-4D97-AF65-F5344CB8AC3E}">
        <p14:creationId xmlns:p14="http://schemas.microsoft.com/office/powerpoint/2010/main" val="542584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A840AA-977B-4EC8-A155-F4399EB32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64" r="3464" b="7090"/>
          <a:stretch/>
        </p:blipFill>
        <p:spPr>
          <a:xfrm>
            <a:off x="464298" y="467341"/>
            <a:ext cx="2564793" cy="144016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050B2F-A845-4E40-960C-D0BEF539E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118866"/>
            <a:ext cx="9144000" cy="460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068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39718"/>
          </a:xfrm>
        </p:spPr>
        <p:txBody>
          <a:bodyPr>
            <a:noAutofit/>
          </a:bodyPr>
          <a:lstStyle/>
          <a:p>
            <a:r>
              <a:rPr lang="en-US" sz="3200" dirty="0"/>
              <a:t>In addition to these words, the following words are also used in a special way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00108"/>
            <a:ext cx="8686800" cy="5857892"/>
          </a:xfrm>
        </p:spPr>
        <p:txBody>
          <a:bodyPr>
            <a:normAutofit fontScale="62500" lnSpcReduction="20000"/>
          </a:bodyPr>
          <a:lstStyle/>
          <a:p>
            <a:pPr marL="514350" indent="-514350">
              <a:buNone/>
            </a:pPr>
            <a:r>
              <a:rPr lang="en-US" dirty="0">
                <a:solidFill>
                  <a:srgbClr val="7030A0"/>
                </a:solidFill>
              </a:rPr>
              <a:t>Guide words:</a:t>
            </a:r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7030A0"/>
                </a:solidFill>
              </a:rPr>
              <a:t>No or Not</a:t>
            </a:r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7030A0"/>
                </a:solidFill>
              </a:rPr>
              <a:t>More</a:t>
            </a:r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7030A0"/>
                </a:solidFill>
              </a:rPr>
              <a:t>Less</a:t>
            </a:r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7030A0"/>
                </a:solidFill>
              </a:rPr>
              <a:t>As Well As</a:t>
            </a:r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7030A0"/>
                </a:solidFill>
              </a:rPr>
              <a:t>Part of</a:t>
            </a:r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7030A0"/>
                </a:solidFill>
              </a:rPr>
              <a:t>Reverse </a:t>
            </a:r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7030A0"/>
                </a:solidFill>
              </a:rPr>
              <a:t>Other Than</a:t>
            </a:r>
          </a:p>
          <a:p>
            <a:pPr marL="514350" indent="-514350">
              <a:buNone/>
            </a:pPr>
            <a:endParaRPr lang="en-US" sz="2000" b="1" dirty="0">
              <a:solidFill>
                <a:srgbClr val="7030A0"/>
              </a:solidFill>
            </a:endParaRPr>
          </a:p>
          <a:p>
            <a:pPr marL="514350" indent="-514350">
              <a:buNone/>
            </a:pPr>
            <a:r>
              <a:rPr lang="en-US" dirty="0"/>
              <a:t>Other Key items:</a:t>
            </a:r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0000FF"/>
                </a:solidFill>
              </a:rPr>
              <a:t>Intention</a:t>
            </a:r>
            <a:r>
              <a:rPr lang="en-US" dirty="0"/>
              <a:t> – defines to the particular part of the process was intended to operate; intention of the designer</a:t>
            </a:r>
          </a:p>
          <a:p>
            <a:pPr marL="514350" indent="-514350">
              <a:buAutoNum type="arabicPeriod"/>
            </a:pPr>
            <a:r>
              <a:rPr lang="en-US" b="1" dirty="0">
                <a:solidFill>
                  <a:srgbClr val="0000FF"/>
                </a:solidFill>
              </a:rPr>
              <a:t>Deviations</a:t>
            </a:r>
            <a:r>
              <a:rPr lang="en-US" dirty="0"/>
              <a:t> – these are departures from the designer’s intention which are detected by the systematic application of the guide words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0000FF"/>
                </a:solidFill>
              </a:rPr>
              <a:t>Causes</a:t>
            </a:r>
            <a:r>
              <a:rPr lang="en-US" dirty="0"/>
              <a:t> – reasons why and how the deviations occur. Only when the deviation can be shown to a realistic cause it is treated as meaningful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0000FF"/>
                </a:solidFill>
              </a:rPr>
              <a:t>Consequences</a:t>
            </a:r>
            <a:r>
              <a:rPr lang="en-US" dirty="0"/>
              <a:t> – the results  that follow the occurrence of a meaningful deviation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0000FF"/>
                </a:solidFill>
              </a:rPr>
              <a:t>Hazards</a:t>
            </a:r>
            <a:r>
              <a:rPr lang="en-US" dirty="0"/>
              <a:t> – consequences that can cause damage or injury</a:t>
            </a:r>
          </a:p>
          <a:p>
            <a:pPr marL="514350" indent="-51435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514350" indent="-514350">
              <a:buAutoNum type="arabicPeriod"/>
            </a:pPr>
            <a:endParaRPr lang="en-US" dirty="0">
              <a:solidFill>
                <a:srgbClr val="FF0000"/>
              </a:solidFill>
            </a:endParaRPr>
          </a:p>
          <a:p>
            <a:pPr marL="514350" indent="-51435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IN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401080" cy="571480"/>
          </a:xfrm>
        </p:spPr>
        <p:txBody>
          <a:bodyPr>
            <a:noAutofit/>
          </a:bodyPr>
          <a:lstStyle/>
          <a:p>
            <a:r>
              <a:rPr lang="en-US" sz="2800" dirty="0"/>
              <a:t>EXAMPLE 1: Chlorine </a:t>
            </a:r>
            <a:r>
              <a:rPr lang="en-US" sz="2800" dirty="0" err="1"/>
              <a:t>vapouriser</a:t>
            </a:r>
            <a:r>
              <a:rPr lang="en-US" sz="2800" dirty="0"/>
              <a:t> instrumentation</a:t>
            </a:r>
            <a:endParaRPr lang="en-IN" sz="2800" dirty="0"/>
          </a:p>
        </p:txBody>
      </p:sp>
      <p:pic>
        <p:nvPicPr>
          <p:cNvPr id="4" name="Content Placeholder 3" descr="P_20181007_201652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l="6003" t="7308" r="6518"/>
          <a:stretch>
            <a:fillRect/>
          </a:stretch>
        </p:blipFill>
        <p:spPr>
          <a:xfrm>
            <a:off x="210022" y="476672"/>
            <a:ext cx="8572559" cy="29523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10022" y="3429000"/>
            <a:ext cx="8715436" cy="5715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Consider steam</a:t>
            </a:r>
            <a:r>
              <a:rPr kumimoji="0" lang="en-US" sz="16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supply line and associated control instrumentation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600" baseline="0"/>
              <a:t>Steam</a:t>
            </a:r>
            <a:r>
              <a:rPr lang="en-US" sz="1600"/>
              <a:t> </a:t>
            </a:r>
            <a:r>
              <a:rPr lang="en-US" sz="1600" dirty="0"/>
              <a:t>shall be supplied at a pressure and flow rate to match the required chlorine demand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0" y="4293096"/>
            <a:ext cx="3714744" cy="24220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</a:pPr>
            <a:r>
              <a:rPr lang="en-US" b="1" dirty="0"/>
              <a:t>Guide Word NO: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Possible Deviation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– No steam flow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>
                <a:solidFill>
                  <a:srgbClr val="C00000"/>
                </a:solidFill>
              </a:rPr>
              <a:t>Possible causes </a:t>
            </a:r>
            <a:r>
              <a:rPr lang="en-US" dirty="0"/>
              <a:t>– Blockage, valve failure, Failure of steam supply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Consequences</a:t>
            </a:r>
            <a:r>
              <a:rPr kumimoji="0" lang="en-US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loss of chlorine flow to chlorination reactor</a:t>
            </a:r>
            <a:endParaRPr kumimoji="0" lang="en-IN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857620" y="3933056"/>
            <a:ext cx="5214974" cy="285353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342900" indent="-342900">
              <a:spcBef>
                <a:spcPct val="20000"/>
              </a:spcBef>
            </a:pPr>
            <a:r>
              <a:rPr lang="en-US" b="1" dirty="0"/>
              <a:t>Guide Word MORE: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C00000"/>
                </a:solidFill>
              </a:rPr>
              <a:t>Possible Deviation </a:t>
            </a:r>
            <a:r>
              <a:rPr lang="en-US" dirty="0"/>
              <a:t>– More steam flow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C00000"/>
                </a:solidFill>
              </a:rPr>
              <a:t>Possible causes </a:t>
            </a:r>
            <a:r>
              <a:rPr lang="en-US" dirty="0"/>
              <a:t>– valve stuck open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C00000"/>
                </a:solidFill>
              </a:rPr>
              <a:t>Consequence</a:t>
            </a:r>
            <a:r>
              <a:rPr lang="en-US" dirty="0"/>
              <a:t>s – low level in vaporizer, higher rate of flow to reactor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dirty="0">
                <a:solidFill>
                  <a:srgbClr val="C00000"/>
                </a:solidFill>
              </a:rPr>
              <a:t>Hazard</a:t>
            </a:r>
            <a:r>
              <a:rPr lang="en-US" dirty="0"/>
              <a:t> – Depends on possible effect of high flow on the reactor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C00000"/>
                </a:solidFill>
              </a:rPr>
              <a:t>Possible Deviation </a:t>
            </a:r>
            <a:r>
              <a:rPr lang="en-US" dirty="0"/>
              <a:t>– more steam pressure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C00000"/>
                </a:solidFill>
              </a:rPr>
              <a:t>Possible causes – </a:t>
            </a:r>
            <a:r>
              <a:rPr lang="en-US" dirty="0"/>
              <a:t>failure of pressure regulating valves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>
                <a:solidFill>
                  <a:srgbClr val="C00000"/>
                </a:solidFill>
              </a:rPr>
              <a:t>Consequences </a:t>
            </a:r>
            <a:r>
              <a:rPr lang="en-US" dirty="0"/>
              <a:t>– increased vaporization rate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dirty="0"/>
              <a:t>Hazard – line rupture, effect of sudden increase in chlorine flow on reactor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dirty="0"/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dirty="0"/>
          </a:p>
          <a:p>
            <a:pPr marL="342900" lvl="0" indent="-342900">
              <a:spcBef>
                <a:spcPct val="20000"/>
              </a:spcBef>
              <a:defRPr/>
            </a:pPr>
            <a:endParaRPr lang="en-IN"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3067" y="331978"/>
            <a:ext cx="42900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12140" algn="l"/>
              </a:tabLst>
            </a:pPr>
            <a:r>
              <a:rPr lang="en-US" sz="2400" dirty="0"/>
              <a:t>HAZOP FORM  /WORKSHEET</a:t>
            </a:r>
            <a:endParaRPr sz="2400" dirty="0"/>
          </a:p>
        </p:txBody>
      </p:sp>
      <p:sp>
        <p:nvSpPr>
          <p:cNvPr id="3" name="object 3"/>
          <p:cNvSpPr/>
          <p:nvPr/>
        </p:nvSpPr>
        <p:spPr>
          <a:xfrm>
            <a:off x="726948" y="873252"/>
            <a:ext cx="7620000" cy="50764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90600" y="2133600"/>
            <a:ext cx="685800" cy="228600"/>
          </a:xfrm>
          <a:custGeom>
            <a:avLst/>
            <a:gdLst/>
            <a:ahLst/>
            <a:cxnLst/>
            <a:rect l="l" t="t" r="r" b="b"/>
            <a:pathLst>
              <a:path w="685800" h="228600">
                <a:moveTo>
                  <a:pt x="0" y="228600"/>
                </a:moveTo>
                <a:lnTo>
                  <a:pt x="685800" y="228600"/>
                </a:lnTo>
                <a:lnTo>
                  <a:pt x="6858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ln w="1219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90600" y="2971800"/>
            <a:ext cx="685800" cy="228600"/>
          </a:xfrm>
          <a:custGeom>
            <a:avLst/>
            <a:gdLst/>
            <a:ahLst/>
            <a:cxnLst/>
            <a:rect l="l" t="t" r="r" b="b"/>
            <a:pathLst>
              <a:path w="685800" h="228600">
                <a:moveTo>
                  <a:pt x="0" y="228600"/>
                </a:moveTo>
                <a:lnTo>
                  <a:pt x="685800" y="228600"/>
                </a:lnTo>
                <a:lnTo>
                  <a:pt x="6858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ln w="1219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17447" y="4648200"/>
            <a:ext cx="685800" cy="228600"/>
          </a:xfrm>
          <a:custGeom>
            <a:avLst/>
            <a:gdLst/>
            <a:ahLst/>
            <a:cxnLst/>
            <a:rect l="l" t="t" r="r" b="b"/>
            <a:pathLst>
              <a:path w="685800" h="228600">
                <a:moveTo>
                  <a:pt x="0" y="228600"/>
                </a:moveTo>
                <a:lnTo>
                  <a:pt x="685800" y="228600"/>
                </a:lnTo>
                <a:lnTo>
                  <a:pt x="685800" y="0"/>
                </a:lnTo>
                <a:lnTo>
                  <a:pt x="0" y="0"/>
                </a:lnTo>
                <a:lnTo>
                  <a:pt x="0" y="228600"/>
                </a:lnTo>
                <a:close/>
              </a:path>
            </a:pathLst>
          </a:custGeom>
          <a:ln w="12192">
            <a:solidFill>
              <a:srgbClr val="FF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9635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What is HAZOP?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hazard and operability study is a procedure for the systematic, critical, examination of the operability of a process</a:t>
            </a:r>
          </a:p>
          <a:p>
            <a:r>
              <a:rPr lang="en-US" dirty="0"/>
              <a:t>When applied to a process design or an operating plant, it indicates potential hazards that may arise from deviations from the intended design conditions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5C08-AE32-404C-8EE4-30047407C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When to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DE57D-0E41-440B-AA9F-CEC1579EF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Any stage of process cycle</a:t>
            </a:r>
          </a:p>
          <a:p>
            <a:r>
              <a:rPr lang="en-IN" dirty="0"/>
              <a:t>If we have a basic and detailed engineering</a:t>
            </a:r>
          </a:p>
          <a:p>
            <a:r>
              <a:rPr lang="en-IN" dirty="0"/>
              <a:t>If PID are complete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94E23A-01DC-4538-905A-D221A4607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170207"/>
            <a:ext cx="4705052" cy="31196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BF24CB-D4F4-4FF4-AC93-A73D428FEA15}"/>
              </a:ext>
            </a:extLst>
          </p:cNvPr>
          <p:cNvSpPr txBox="1"/>
          <p:nvPr/>
        </p:nvSpPr>
        <p:spPr>
          <a:xfrm>
            <a:off x="4716016" y="6308725"/>
            <a:ext cx="45365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rgbClr val="C00000"/>
                </a:solidFill>
              </a:rPr>
              <a:t>PID (Piping/process and Instrumentation Diagram</a:t>
            </a:r>
          </a:p>
        </p:txBody>
      </p:sp>
    </p:spTree>
    <p:extLst>
      <p:ext uri="{BB962C8B-B14F-4D97-AF65-F5344CB8AC3E}">
        <p14:creationId xmlns:p14="http://schemas.microsoft.com/office/powerpoint/2010/main" val="4085533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9A5FF-189F-46E4-9771-74A295794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Pre-requisites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1FF20-7A1A-4C83-9B46-83CCECCD3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867328" cy="4525963"/>
          </a:xfrm>
        </p:spPr>
        <p:txBody>
          <a:bodyPr/>
          <a:lstStyle/>
          <a:p>
            <a:r>
              <a:rPr lang="en-IN" dirty="0"/>
              <a:t>Detailed description of the process</a:t>
            </a:r>
          </a:p>
          <a:p>
            <a:r>
              <a:rPr lang="en-IN" dirty="0"/>
              <a:t>PID diagram </a:t>
            </a:r>
          </a:p>
          <a:p>
            <a:r>
              <a:rPr lang="en-IN" dirty="0"/>
              <a:t>Details about Alarms, trips (cause and effect diagram)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284634-F29D-4FF1-B849-02A5B04D9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3695116"/>
            <a:ext cx="4305581" cy="288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39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53735-7514-4D36-8C2B-025DD5777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>
                <a:solidFill>
                  <a:srgbClr val="C00000"/>
                </a:solidFill>
              </a:rPr>
              <a:t>Hazop</a:t>
            </a:r>
            <a:r>
              <a:rPr lang="en-IN" dirty="0">
                <a:solidFill>
                  <a:srgbClr val="C00000"/>
                </a:solidFill>
              </a:rPr>
              <a:t>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1DEC4-7F0A-43FD-A7DE-0DBBF674E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Hazop</a:t>
            </a:r>
            <a:r>
              <a:rPr lang="en-IN" dirty="0"/>
              <a:t> Chairman</a:t>
            </a:r>
          </a:p>
          <a:p>
            <a:r>
              <a:rPr lang="en-IN" dirty="0"/>
              <a:t>Scribe</a:t>
            </a:r>
          </a:p>
          <a:p>
            <a:r>
              <a:rPr lang="en-IN" dirty="0"/>
              <a:t>Participants</a:t>
            </a:r>
          </a:p>
          <a:p>
            <a:endParaRPr lang="en-IN" dirty="0"/>
          </a:p>
          <a:p>
            <a:r>
              <a:rPr lang="en-IN" dirty="0"/>
              <a:t>Team members: 5-10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74A61A-44AD-4B6A-8BA6-6013CEE03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1408916"/>
            <a:ext cx="3645431" cy="238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620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9684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Basic principles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56"/>
            <a:ext cx="9144000" cy="150019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A formal operability study is the systematic study of the design, vessel by vessel and line by line using ‘ </a:t>
            </a:r>
            <a:r>
              <a:rPr lang="en-US" sz="2400" b="1" dirty="0">
                <a:solidFill>
                  <a:srgbClr val="002060"/>
                </a:solidFill>
              </a:rPr>
              <a:t>guide words</a:t>
            </a:r>
            <a:r>
              <a:rPr lang="en-US" sz="2400" dirty="0"/>
              <a:t>’ to help generate thoughts about the way deviations from the intended operating conditions can cause hazardous situations</a:t>
            </a:r>
            <a:endParaRPr lang="en-IN" sz="24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1928802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Seven guide words recommended in CIA (chemical industries association)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P_20181007_202236.jpg"/>
          <p:cNvPicPr>
            <a:picLocks noChangeAspect="1"/>
          </p:cNvPicPr>
          <p:nvPr/>
        </p:nvPicPr>
        <p:blipFill>
          <a:blip r:embed="rId2" cstate="print">
            <a:lum bright="20000" contras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2343" t="6944" r="7812"/>
          <a:stretch>
            <a:fillRect/>
          </a:stretch>
        </p:blipFill>
        <p:spPr>
          <a:xfrm>
            <a:off x="214282" y="2857496"/>
            <a:ext cx="8929718" cy="400050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CC246-273B-40CA-9D9E-2837B19C4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C00000"/>
                </a:solidFill>
              </a:rPr>
              <a:t>TERMS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C7B811-B822-44A5-B5B5-A28C4457D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938" t="21315" r="36576" b="35728"/>
          <a:stretch/>
        </p:blipFill>
        <p:spPr>
          <a:xfrm>
            <a:off x="107504" y="1196752"/>
            <a:ext cx="9036496" cy="5328592"/>
          </a:xfrm>
        </p:spPr>
      </p:pic>
    </p:spTree>
    <p:extLst>
      <p:ext uri="{BB962C8B-B14F-4D97-AF65-F5344CB8AC3E}">
        <p14:creationId xmlns:p14="http://schemas.microsoft.com/office/powerpoint/2010/main" val="1073870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8E6C2-B767-489F-89CD-B201E5F4E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4606B7-4D60-48F0-969D-329BFAF06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938" t="19868" r="36576" b="33656"/>
          <a:stretch/>
        </p:blipFill>
        <p:spPr>
          <a:xfrm>
            <a:off x="316754" y="404664"/>
            <a:ext cx="8370045" cy="5760640"/>
          </a:xfrm>
        </p:spPr>
      </p:pic>
    </p:spTree>
    <p:extLst>
      <p:ext uri="{BB962C8B-B14F-4D97-AF65-F5344CB8AC3E}">
        <p14:creationId xmlns:p14="http://schemas.microsoft.com/office/powerpoint/2010/main" val="496213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E7810-314E-469A-9223-0BD11660D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8D2681-0065-4030-9A88-2ED884CF64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937" t="21315" r="37471" b="35728"/>
          <a:stretch/>
        </p:blipFill>
        <p:spPr>
          <a:xfrm>
            <a:off x="128734" y="0"/>
            <a:ext cx="9123786" cy="6741368"/>
          </a:xfrm>
        </p:spPr>
      </p:pic>
    </p:spTree>
    <p:extLst>
      <p:ext uri="{BB962C8B-B14F-4D97-AF65-F5344CB8AC3E}">
        <p14:creationId xmlns:p14="http://schemas.microsoft.com/office/powerpoint/2010/main" val="1279752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1163</TotalTime>
  <Words>475</Words>
  <Application>Microsoft Office PowerPoint</Application>
  <PresentationFormat>On-screen Show (4:3)</PresentationFormat>
  <Paragraphs>70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HAZARD  AND OPERABILITY  STUDY (HAZOP)</vt:lpstr>
      <vt:lpstr>What is HAZOP?</vt:lpstr>
      <vt:lpstr>When to do?</vt:lpstr>
      <vt:lpstr>Pre-requisites</vt:lpstr>
      <vt:lpstr>Hazop Team</vt:lpstr>
      <vt:lpstr>Basic principles</vt:lpstr>
      <vt:lpstr>TERMS</vt:lpstr>
      <vt:lpstr>PowerPoint Presentation</vt:lpstr>
      <vt:lpstr>PowerPoint Presentation</vt:lpstr>
      <vt:lpstr>PowerPoint Presentation</vt:lpstr>
      <vt:lpstr>Conducting Hazop</vt:lpstr>
      <vt:lpstr>PowerPoint Presentation</vt:lpstr>
      <vt:lpstr>In addition to these words, the following words are also used in a special way</vt:lpstr>
      <vt:lpstr>EXAMPLE 1: Chlorine vapouriser instrumentation</vt:lpstr>
      <vt:lpstr>HAZOP FORM  /WORKSHEET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HAZARD  AND OPERABILITY  STUDY (HAZOP)</dc:title>
  <dc:creator>Nandy</dc:creator>
  <cp:lastModifiedBy>Praveen D</cp:lastModifiedBy>
  <cp:revision>24</cp:revision>
  <dcterms:created xsi:type="dcterms:W3CDTF">2018-10-03T17:17:25Z</dcterms:created>
  <dcterms:modified xsi:type="dcterms:W3CDTF">2023-04-19T03:42:02Z</dcterms:modified>
</cp:coreProperties>
</file>

<file path=docProps/thumbnail.jpeg>
</file>